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61"/>
  </p:handoutMasterIdLst>
  <p:sldIdLst>
    <p:sldId id="259" r:id="rId3"/>
    <p:sldId id="260" r:id="rId5"/>
    <p:sldId id="281" r:id="rId6"/>
    <p:sldId id="285" r:id="rId7"/>
    <p:sldId id="262" r:id="rId8"/>
    <p:sldId id="263" r:id="rId9"/>
    <p:sldId id="286" r:id="rId10"/>
    <p:sldId id="264" r:id="rId11"/>
    <p:sldId id="287" r:id="rId12"/>
    <p:sldId id="290" r:id="rId13"/>
    <p:sldId id="265" r:id="rId14"/>
    <p:sldId id="291" r:id="rId15"/>
    <p:sldId id="288" r:id="rId16"/>
    <p:sldId id="282" r:id="rId17"/>
    <p:sldId id="289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303" r:id="rId29"/>
    <p:sldId id="306" r:id="rId30"/>
    <p:sldId id="305" r:id="rId31"/>
    <p:sldId id="307" r:id="rId32"/>
    <p:sldId id="308" r:id="rId33"/>
    <p:sldId id="309" r:id="rId34"/>
    <p:sldId id="311" r:id="rId35"/>
    <p:sldId id="310" r:id="rId36"/>
    <p:sldId id="313" r:id="rId37"/>
    <p:sldId id="312" r:id="rId38"/>
    <p:sldId id="314" r:id="rId39"/>
    <p:sldId id="315" r:id="rId40"/>
    <p:sldId id="280" r:id="rId41"/>
    <p:sldId id="316" r:id="rId42"/>
    <p:sldId id="317" r:id="rId43"/>
    <p:sldId id="318" r:id="rId44"/>
    <p:sldId id="319" r:id="rId45"/>
    <p:sldId id="320" r:id="rId46"/>
    <p:sldId id="321" r:id="rId47"/>
    <p:sldId id="322" r:id="rId48"/>
    <p:sldId id="324" r:id="rId49"/>
    <p:sldId id="323" r:id="rId50"/>
    <p:sldId id="325" r:id="rId51"/>
    <p:sldId id="326" r:id="rId52"/>
    <p:sldId id="327" r:id="rId53"/>
    <p:sldId id="328" r:id="rId54"/>
    <p:sldId id="329" r:id="rId55"/>
    <p:sldId id="330" r:id="rId56"/>
    <p:sldId id="331" r:id="rId57"/>
    <p:sldId id="333" r:id="rId58"/>
    <p:sldId id="332" r:id="rId59"/>
    <p:sldId id="284" r:id="rId60"/>
  </p:sldIdLst>
  <p:sldSz cx="9144000" cy="6858000" type="screen4x3"/>
  <p:notesSz cx="6884670" cy="10018395"/>
  <p:embeddedFontLst>
    <p:embeddedFont>
      <p:font typeface="Calibri" panose="020F0502020204030204" pitchFamily="34" charset="0"/>
      <p:regular r:id="rId65"/>
      <p:bold r:id="rId66"/>
      <p:italic r:id="rId67"/>
      <p:boldItalic r:id="rId68"/>
    </p:embeddedFont>
    <p:embeddedFont>
      <p:font typeface="MS PGothic" panose="020B0600070205080204" pitchFamily="34" charset="-128"/>
      <p:regular r:id="rId69"/>
    </p:embeddedFont>
    <p:embeddedFont>
      <p:font typeface="SimSun" panose="02010600030101010101" pitchFamily="2" charset="-122"/>
      <p:regular r:id="rId70"/>
    </p:embeddedFont>
    <p:embeddedFont>
      <p:font typeface="Ericsson Capital TT" panose="02000503000000020004" pitchFamily="2" charset="0"/>
      <p:regular r:id="rId71"/>
      <p:bold r:id="rId72"/>
    </p:embeddedFont>
    <p:embeddedFont>
      <p:font typeface="Verdana" panose="020B0604030504040204" pitchFamily="34" charset="0"/>
      <p:regular r:id="rId73"/>
      <p:bold r:id="rId74"/>
      <p:italic r:id="rId75"/>
      <p:boldItalic r:id="rId76"/>
    </p:embeddedFont>
  </p:embeddedFontLst>
  <p:defaultTextStyle>
    <a:defPPr>
      <a:defRPr lang="en-GB"/>
    </a:defPPr>
    <a:lvl1pPr algn="l" rtl="0" fontAlgn="base">
      <a:spcBef>
        <a:spcPct val="5000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386CF36-BFA9-4BB0-91B9-1B19D4CB6FFA}">
          <p14:sldIdLst>
            <p14:sldId id="259"/>
            <p14:sldId id="260"/>
            <p14:sldId id="281"/>
            <p14:sldId id="285"/>
            <p14:sldId id="262"/>
            <p14:sldId id="263"/>
            <p14:sldId id="286"/>
            <p14:sldId id="264"/>
            <p14:sldId id="287"/>
            <p14:sldId id="290"/>
            <p14:sldId id="265"/>
            <p14:sldId id="291"/>
            <p14:sldId id="288"/>
            <p14:sldId id="282"/>
            <p14:sldId id="289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3"/>
            <p14:sldId id="306"/>
            <p14:sldId id="305"/>
            <p14:sldId id="307"/>
            <p14:sldId id="308"/>
            <p14:sldId id="309"/>
            <p14:sldId id="311"/>
            <p14:sldId id="310"/>
            <p14:sldId id="313"/>
            <p14:sldId id="312"/>
            <p14:sldId id="314"/>
            <p14:sldId id="315"/>
            <p14:sldId id="280"/>
            <p14:sldId id="316"/>
            <p14:sldId id="317"/>
            <p14:sldId id="318"/>
            <p14:sldId id="319"/>
            <p14:sldId id="320"/>
            <p14:sldId id="321"/>
            <p14:sldId id="322"/>
            <p14:sldId id="324"/>
            <p14:sldId id="323"/>
            <p14:sldId id="325"/>
            <p14:sldId id="326"/>
            <p14:sldId id="327"/>
            <p14:sldId id="328"/>
            <p14:sldId id="329"/>
            <p14:sldId id="330"/>
            <p14:sldId id="331"/>
            <p14:sldId id="333"/>
            <p14:sldId id="332"/>
            <p14:sldId id="28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B00"/>
    <a:srgbClr val="6A8FBF"/>
    <a:srgbClr val="007B78"/>
    <a:srgbClr val="89BA17"/>
    <a:srgbClr val="99CCFF"/>
    <a:srgbClr val="8BC5FF"/>
    <a:srgbClr val="9FB7D3"/>
    <a:srgbClr val="00A9D4"/>
    <a:srgbClr val="F08A00"/>
    <a:srgbClr val="E321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3636" autoAdjust="0"/>
    <p:restoredTop sz="91336" autoAdjust="0"/>
  </p:normalViewPr>
  <p:slideViewPr>
    <p:cSldViewPr snapToGrid="0" snapToObjects="1">
      <p:cViewPr varScale="1">
        <p:scale>
          <a:sx n="79" d="100"/>
          <a:sy n="79" d="100"/>
        </p:scale>
        <p:origin x="1013" y="77"/>
      </p:cViewPr>
      <p:guideLst>
        <p:guide orient="horz" pos="1134"/>
        <p:guide orient="horz" pos="4110"/>
        <p:guide orient="horz" pos="151"/>
        <p:guide orient="horz" pos="2449"/>
        <p:guide orient="horz" pos="3560"/>
        <p:guide orient="horz" pos="2545"/>
        <p:guide orient="horz" pos="3845"/>
        <p:guide pos="4969"/>
        <p:guide pos="1941"/>
        <p:guide pos="3818"/>
        <p:guide pos="3727"/>
        <p:guide pos="2834"/>
        <p:guide pos="2926"/>
        <p:guide pos="248"/>
        <p:guide pos="2034"/>
        <p:guide pos="2880"/>
        <p:guide pos="2676"/>
        <p:guide pos="3084"/>
        <p:guide pos="551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528"/>
    </p:cViewPr>
  </p:sorterViewPr>
  <p:notesViewPr>
    <p:cSldViewPr snapToGrid="0" snapToObjects="1">
      <p:cViewPr varScale="1">
        <p:scale>
          <a:sx n="64" d="100"/>
          <a:sy n="64" d="100"/>
        </p:scale>
        <p:origin x="-3414" y="-126"/>
      </p:cViewPr>
      <p:guideLst>
        <p:guide orient="horz" pos="3112"/>
        <p:guide pos="21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6" Type="http://schemas.openxmlformats.org/officeDocument/2006/relationships/font" Target="fonts/font12.fntdata"/><Relationship Id="rId75" Type="http://schemas.openxmlformats.org/officeDocument/2006/relationships/font" Target="fonts/font11.fntdata"/><Relationship Id="rId74" Type="http://schemas.openxmlformats.org/officeDocument/2006/relationships/font" Target="fonts/font10.fntdata"/><Relationship Id="rId73" Type="http://schemas.openxmlformats.org/officeDocument/2006/relationships/font" Target="fonts/font9.fntdata"/><Relationship Id="rId72" Type="http://schemas.openxmlformats.org/officeDocument/2006/relationships/font" Target="fonts/font8.fntdata"/><Relationship Id="rId71" Type="http://schemas.openxmlformats.org/officeDocument/2006/relationships/font" Target="fonts/font7.fntdata"/><Relationship Id="rId70" Type="http://schemas.openxmlformats.org/officeDocument/2006/relationships/font" Target="fonts/font6.fntdata"/><Relationship Id="rId7" Type="http://schemas.openxmlformats.org/officeDocument/2006/relationships/slide" Target="slides/slide4.xml"/><Relationship Id="rId69" Type="http://schemas.openxmlformats.org/officeDocument/2006/relationships/font" Target="fonts/font5.fntdata"/><Relationship Id="rId68" Type="http://schemas.openxmlformats.org/officeDocument/2006/relationships/font" Target="fonts/font4.fntdata"/><Relationship Id="rId67" Type="http://schemas.openxmlformats.org/officeDocument/2006/relationships/font" Target="fonts/font3.fntdata"/><Relationship Id="rId66" Type="http://schemas.openxmlformats.org/officeDocument/2006/relationships/font" Target="fonts/font2.fntdata"/><Relationship Id="rId65" Type="http://schemas.openxmlformats.org/officeDocument/2006/relationships/font" Target="fonts/font1.fntdata"/><Relationship Id="rId64" Type="http://schemas.openxmlformats.org/officeDocument/2006/relationships/tableStyles" Target="tableStyles.xml"/><Relationship Id="rId63" Type="http://schemas.openxmlformats.org/officeDocument/2006/relationships/viewProps" Target="viewProps.xml"/><Relationship Id="rId62" Type="http://schemas.openxmlformats.org/officeDocument/2006/relationships/presProps" Target="presProps.xml"/><Relationship Id="rId61" Type="http://schemas.openxmlformats.org/officeDocument/2006/relationships/handoutMaster" Target="handoutMasters/handoutMaster1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3495" cy="50093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588" tIns="48294" rIns="96588" bIns="48294" numCol="1" anchor="t" anchorCtr="0" compatLnSpc="1"/>
          <a:lstStyle>
            <a:lvl1pPr>
              <a:spcBef>
                <a:spcPct val="0"/>
              </a:spcBef>
              <a:defRPr sz="1300"/>
            </a:lvl1pPr>
          </a:lstStyle>
          <a:p>
            <a:r>
              <a:rPr lang="en-US" sz="1200"/>
              <a:t>XLPM/PROPS Introduction </a:t>
            </a:r>
            <a:endParaRPr lang="en-US" sz="1200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99900" y="0"/>
            <a:ext cx="2983495" cy="50093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588" tIns="48294" rIns="96588" bIns="48294" numCol="1" anchor="t" anchorCtr="0" compatLnSpc="1"/>
          <a:lstStyle>
            <a:lvl1pPr algn="r">
              <a:spcBef>
                <a:spcPct val="0"/>
              </a:spcBef>
              <a:defRPr sz="1300"/>
            </a:lvl1pPr>
          </a:lstStyle>
          <a:p>
            <a:r>
              <a:rPr lang="en-US" sz="1200"/>
              <a:t>2017-03-04 </a:t>
            </a:r>
            <a:endParaRPr lang="en-US" sz="1200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516038"/>
            <a:ext cx="2983495" cy="50093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588" tIns="48294" rIns="96588" bIns="48294" numCol="1" anchor="b" anchorCtr="0" compatLnSpc="1"/>
          <a:lstStyle>
            <a:lvl1pPr>
              <a:spcBef>
                <a:spcPct val="0"/>
              </a:spcBef>
              <a:defRPr sz="1300"/>
            </a:lvl1pPr>
          </a:lstStyle>
          <a:p>
            <a:r>
              <a:rPr lang="en-US" sz="1200"/>
              <a:t> </a:t>
            </a:r>
            <a:endParaRPr lang="en-US" sz="1200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99900" y="9516038"/>
            <a:ext cx="2983495" cy="50093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588" tIns="48294" rIns="96588" bIns="48294" numCol="1" anchor="b" anchorCtr="0" compatLnSpc="1"/>
          <a:lstStyle>
            <a:lvl1pPr algn="r">
              <a:spcBef>
                <a:spcPct val="0"/>
              </a:spcBef>
              <a:defRPr sz="1300"/>
            </a:lvl1pPr>
          </a:lstStyle>
          <a:p>
            <a:fld id="{4ECEF30E-552D-42ED-82CA-C73F83CA10A8}" type="slidenum">
              <a:rPr lang="en-US" sz="1200"/>
            </a:fld>
            <a:endParaRPr 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</p:handoutMaster>
</file>

<file path=ppt/media/>
</file>

<file path=ppt/media/image1.jpeg>
</file>

<file path=ppt/media/image10.png>
</file>

<file path=ppt/media/image11.png>
</file>

<file path=ppt/media/image12.png>
</file>

<file path=ppt/media/image17.png>
</file>

<file path=ppt/media/image18.png>
</file>

<file path=ppt/media/image19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1.png>
</file>

<file path=ppt/media/image43.png>
</file>

<file path=ppt/media/image45.png>
</file>

<file path=ppt/media/image49.png>
</file>

<file path=ppt/media/image5.png>
</file>

<file path=ppt/media/image52.png>
</file>

<file path=ppt/media/image54.png>
</file>

<file path=ppt/media/image56.png>
</file>

<file path=ppt/media/image59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"/>
          </p:nvPr>
        </p:nvSpPr>
        <p:spPr>
          <a:xfrm>
            <a:off x="3900488" y="0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5"/>
          </p:nvPr>
        </p:nvSpPr>
        <p:spPr>
          <a:xfrm>
            <a:off x="3900488" y="9515475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2353D-F306-481A-B3D0-C36CE0BF9563}" type="slidenum">
              <a:rPr lang="en-US" smtClean="0"/>
            </a:fld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 idx="2"/>
          </p:nvPr>
        </p:nvSpPr>
        <p:spPr>
          <a:xfrm>
            <a:off x="938213" y="750888"/>
            <a:ext cx="5008562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5475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7" name="Notes Placeholder 6"/>
          <p:cNvSpPr>
            <a:spLocks noGrp="1"/>
          </p:cNvSpPr>
          <p:nvPr>
            <p:ph type="body" sz="quarter" idx="3"/>
          </p:nvPr>
        </p:nvSpPr>
        <p:spPr>
          <a:xfrm>
            <a:off x="688975" y="4759325"/>
            <a:ext cx="5507038" cy="45085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38213" y="750888"/>
            <a:ext cx="5008562" cy="3757612"/>
          </a:xfrm>
          <a:prstGeom prst="rect">
            <a:avLst/>
          </a:prstGeom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499" y="4758889"/>
            <a:ext cx="5507990" cy="450842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7A2B-21BF-4149-B041-2135B602BF75}" type="slidenum">
              <a:rPr lang="en-US" smtClean="0"/>
            </a:fld>
            <a:endParaRPr lang="en-US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6754F1A-5DFD-4307-BE01-931E1D46B05A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One Direction -&gt; Independent</a:t>
            </a:r>
            <a:r>
              <a:rPr lang="en-US" baseline="0" dirty="0"/>
              <a:t> System -&gt; Operations.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6754F1A-5DFD-4307-BE01-931E1D46B05A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7E27B4-FDEA-49F6-9525-08BEC8302A5B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Customer Project:</a:t>
            </a:r>
            <a:r>
              <a:rPr lang="en-US" baseline="0" dirty="0"/>
              <a:t> Get the contract signed before TG2.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Stakeholder: like</a:t>
            </a:r>
            <a:r>
              <a:rPr lang="en-US" baseline="0" dirty="0"/>
              <a:t> client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</a:t>
            </a:r>
            <a:r>
              <a:rPr lang="en-US" baseline="0" dirty="0"/>
              <a:t> furnish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A060D3-A360-46E0-AFDE-4761322624C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Concurrent: Shorten</a:t>
            </a:r>
            <a:r>
              <a:rPr lang="en-US" baseline="0" dirty="0"/>
              <a:t> duration, but may suffer huge rework.// Incremental: </a:t>
            </a:r>
            <a:r>
              <a:rPr lang="en-US" baseline="0" dirty="0" err="1"/>
              <a:t>eg</a:t>
            </a:r>
            <a:r>
              <a:rPr lang="en-US" baseline="0" dirty="0"/>
              <a:t>. Minor projects into different cities.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Stakeholder:</a:t>
            </a:r>
            <a:r>
              <a:rPr lang="en-US" baseline="0" dirty="0"/>
              <a:t> Anyone be influenced and influence the project. Analyze stakeholders and put them into matrix.</a:t>
            </a:r>
            <a:endParaRPr lang="en-US" baseline="0" dirty="0"/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Project organization (who and what units?) Requirement analysis (who has requirements/expectations on the project?) Risk management in the project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(who sees what risks?)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 Communications planning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(relations and need of information)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2C-288A-4640-A0EB-EB4816E1AAF4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C9C6337-BF0C-4DCE-BD61-1C121159957E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CFDD9F-6E75-4A62-AADE-0BDE25936B0F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64F10C-A3E1-49C0-AE30-420FAC694FDD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A8CA1C-D9E8-450D-8515-D2708FE6EDE9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93414D-FA5D-4DB3-97CC-AA323939582A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2017-03-04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93414D-FA5D-4DB3-97CC-AA323939582A}" type="slidenum">
              <a:rPr lang="en-US" smtClean="0"/>
            </a:fld>
            <a:endParaRPr lang="en-US" dirty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XLPM/PROPS Introduction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LeftInfo"/>
          <p:cNvSpPr txBox="1">
            <a:spLocks noChangeArrowheads="1"/>
          </p:cNvSpPr>
          <p:nvPr/>
        </p:nvSpPr>
        <p:spPr bwMode="auto">
          <a:xfrm>
            <a:off x="-1514475" y="2828876"/>
            <a:ext cx="1476375" cy="34163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title</a:t>
            </a: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70 pt</a:t>
            </a: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9FB7D3"/>
                </a:solidFill>
              </a:rPr>
              <a:t>CAPITALS</a:t>
            </a:r>
            <a:endParaRPr lang="en-US" sz="1200" dirty="0">
              <a:solidFill>
                <a:srgbClr val="9FB7D3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subtitle </a:t>
            </a: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minimum 30 pt</a:t>
            </a: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530" name="SubTitle_TM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393699" y="5137200"/>
            <a:ext cx="8355014" cy="1386001"/>
          </a:xfrm>
        </p:spPr>
        <p:txBody>
          <a:bodyPr anchor="b" anchorCtr="0"/>
          <a:lstStyle>
            <a:lvl1pPr marL="0" indent="0">
              <a:lnSpc>
                <a:spcPct val="75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aseline="0">
                <a:latin typeface="+mn-lt"/>
              </a:defRPr>
            </a:lvl1pPr>
          </a:lstStyle>
          <a:p>
            <a:r>
              <a:rPr lang="en-US" dirty="0"/>
              <a:t>Click to Add subtitle</a:t>
            </a:r>
            <a:endParaRPr lang="en-US" dirty="0"/>
          </a:p>
        </p:txBody>
      </p:sp>
      <p:sp>
        <p:nvSpPr>
          <p:cNvPr id="22531" name="Title_TM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93700" y="1808709"/>
            <a:ext cx="8351839" cy="2839491"/>
          </a:xfrm>
        </p:spPr>
        <p:txBody>
          <a:bodyPr anchor="ctr">
            <a:normAutofit/>
          </a:bodyPr>
          <a:lstStyle>
            <a:lvl1pPr>
              <a:lnSpc>
                <a:spcPct val="75000"/>
              </a:lnSpc>
              <a:defRPr sz="7000">
                <a:latin typeface="Ericsson Capital T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horizontal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93700" y="4010025"/>
            <a:ext cx="8355013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393701" y="1795463"/>
            <a:ext cx="8355012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Content over two content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645025" y="4010025"/>
            <a:ext cx="4103688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393700" y="4010025"/>
            <a:ext cx="4105275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396875" y="1795463"/>
            <a:ext cx="8351838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content parts over conten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393700" y="4010025"/>
            <a:ext cx="8355013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4645025" y="1795463"/>
            <a:ext cx="4103688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396875" y="1795463"/>
            <a:ext cx="4102100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4645025" y="4013200"/>
            <a:ext cx="410051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4645025" y="1795463"/>
            <a:ext cx="410051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393700" y="1795463"/>
            <a:ext cx="4098925" cy="4284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3"/>
          </p:nvPr>
        </p:nvSpPr>
        <p:spPr>
          <a:xfrm>
            <a:off x="4648200" y="1795463"/>
            <a:ext cx="4100513" cy="4284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396875" y="4013200"/>
            <a:ext cx="4098925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396875" y="1795463"/>
            <a:ext cx="4098925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>
            <a:spLocks noGrp="1"/>
          </p:cNvSpPr>
          <p:nvPr>
            <p:ph sz="quarter" idx="4"/>
          </p:nvPr>
        </p:nvSpPr>
        <p:spPr>
          <a:xfrm>
            <a:off x="4648200" y="4022725"/>
            <a:ext cx="410051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396875" y="4022725"/>
            <a:ext cx="4098925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4648200" y="1804988"/>
            <a:ext cx="410051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396875" y="1804988"/>
            <a:ext cx="4098925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396875" y="1800000"/>
            <a:ext cx="8351839" cy="38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4645025" y="1795464"/>
            <a:ext cx="4100513" cy="42846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393700" y="1795463"/>
            <a:ext cx="4098925" cy="4284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6061075" y="1800225"/>
            <a:ext cx="2687638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228975" y="1800225"/>
            <a:ext cx="2687638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393700" y="1800225"/>
            <a:ext cx="2687638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393700" y="1800225"/>
            <a:ext cx="4105275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7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393701" y="1800225"/>
            <a:ext cx="385445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3854449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4643438" y="1800225"/>
            <a:ext cx="4105275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93701" y="239713"/>
            <a:ext cx="7494588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4643438" y="1800225"/>
            <a:ext cx="4105275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645025" y="239713"/>
            <a:ext cx="3243263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 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4643438" y="3545840"/>
            <a:ext cx="4105275" cy="2978785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  <a:endParaRPr lang="sv-SE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643438" y="1797524"/>
            <a:ext cx="4105275" cy="108537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LeftInfo"/>
          <p:cNvSpPr txBox="1">
            <a:spLocks noChangeArrowheads="1"/>
          </p:cNvSpPr>
          <p:nvPr/>
        </p:nvSpPr>
        <p:spPr bwMode="auto">
          <a:xfrm>
            <a:off x="-1886857" y="438151"/>
            <a:ext cx="1764294" cy="627864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Slide title 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44 pt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Text and bullet level 1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 minimum 24 pt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Bullets level 2-5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minimum 20 pt</a:t>
            </a: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+mn-lt"/>
              </a:rPr>
              <a:t>Characters for Embedded font:</a:t>
            </a:r>
            <a:br>
              <a:rPr lang="en-US" sz="500" noProof="0" dirty="0">
                <a:solidFill>
                  <a:srgbClr val="9FB7D3"/>
                </a:solidFill>
                <a:latin typeface="+mn-lt"/>
              </a:rPr>
            </a:br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!"#$%&amp;'()*+,-./0123456789:;&lt;=&gt;?@ABCDEFGHIJKLMNOPQRSTUVWXYZ[\]^_`abcdefghijklmnopqrstuvwxyz{|}~¡¢£¤¥¦§¨©ª«¬®¯°±²³´¶·¸¹º»¼½ÀÁÂÃÄÅÆÇÈËÌÍÎÏÐÑÒÓÔÕÖ×ØÙÚÛÜÝÞßàáâãäåæçèéêëìíîïðñòóôõö÷øùúûüýþÿĀāĂăąĆćĊċČĎďĐđĒĖėĘęĚěĞğĠġĢģĪīĮįİıĶķĹĺĻļĽľŁłŃńŅņŇňŌŐőŒœŔŕŖŗŘřŚśŞşŠšŢţŤťŪūŮůŰűŲųŴŵŶŷŸŹźŻżŽžƒȘșˆˇ˘˙˚˛˜˝ẀẁẃẄẅỲỳ–—‘’‚“”„†‡•…‰‹›⁄€™ĀĀĂĂĄĄĆĆĊĊČČĎĎĐĐĒĒĖĖĘĘĚĚĞĞĠĠĢĢĪĪĮĮİĶĶĹĹĻĻĽĽŃŃŅŅŇŇŌŌŐŐŔŔŖŖŘŘŚŚŞŞŢŢŤŤŪŪŮŮŰŰŲŲŴŴŶŶŹŹŻŻȘș−≤≥ﬁﬂ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ΆΈΉΊΌΎΏΐΑΒΓΕΖΗΘΙΚΛΜΝΞΟΠΡΣΤΥΦΧΨΪΫΆΈΉΊΰαβγδεζηθικλνξορςΣΤΥΦΧΨΩΪΫΌΎΏ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ЁЂЃЄЅІЇЈЉЊЋЌЎЏАБВГДЕЖЗИЙКЛМНОПРСТУФХЦЧШЩЪЫЬЭЮЯАБВГДЕЖЗИЙКЛМНОПРСТУФХЦЧШЩЪЫЬЭЮЯЁЂЃЄЅІЇЈЉЊЋЌЎЏѢѢѲѲѴѴҐҐәǽẀẁẂẃẄẅỲỳ№</a:t>
            </a:r>
            <a:endParaRPr lang="en-US" sz="500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500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5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1400" noProof="0" dirty="0">
              <a:solidFill>
                <a:schemeClr val="bg1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chemeClr val="bg1"/>
                </a:solidFill>
              </a:rPr>
              <a:t>Do not add objects or text in the footer area</a:t>
            </a:r>
            <a:endParaRPr lang="en-US" sz="1200" noProof="0" dirty="0">
              <a:solidFill>
                <a:schemeClr val="bg1"/>
              </a:solidFill>
            </a:endParaRPr>
          </a:p>
        </p:txBody>
      </p:sp>
      <p:sp>
        <p:nvSpPr>
          <p:cNvPr id="21507" name="Content_SM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800000"/>
            <a:ext cx="8351839" cy="385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72000" tIns="0" rIns="72000" bIns="0" numCol="1" anchor="t" anchorCtr="0" compatLnSpc="1"/>
          <a:lstStyle/>
          <a:p>
            <a:pPr lvl="0"/>
            <a:r>
              <a:rPr lang="en-US" dirty="0"/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1506" name="Title_SM"/>
          <p:cNvSpPr>
            <a:spLocks noGrp="1" noChangeArrowheads="1"/>
          </p:cNvSpPr>
          <p:nvPr>
            <p:ph type="title"/>
          </p:nvPr>
        </p:nvSpPr>
        <p:spPr bwMode="auto">
          <a:xfrm>
            <a:off x="393701" y="239713"/>
            <a:ext cx="7494588" cy="108537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72000" tIns="0" rIns="72000" bIns="0" numCol="1" anchor="ctr" anchorCtr="0" compatLnSpc="1">
            <a:normAutofit/>
          </a:bodyPr>
          <a:lstStyle/>
          <a:p>
            <a:pPr lvl="0"/>
            <a:r>
              <a:rPr lang="en-US" dirty="0"/>
              <a:t>Click to Add Header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Ericsson Capital T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9pPr>
    </p:titleStyle>
    <p:bodyStyle>
      <a:lvl1pPr marL="176530" indent="-176530" algn="l" rtl="0" eaLnBrk="1" fontAlgn="base" hangingPunct="1">
        <a:spcBef>
          <a:spcPct val="20000"/>
        </a:spcBef>
        <a:spcAft>
          <a:spcPct val="0"/>
        </a:spcAft>
        <a:buClr>
          <a:srgbClr val="00A9D4"/>
        </a:buClr>
        <a:buFont typeface="Arial" panose="020B0604020202020204" pitchFamily="34" charset="0"/>
        <a:buChar char="›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33400" indent="-1778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–"/>
        <a:defRPr sz="2000">
          <a:solidFill>
            <a:schemeClr val="tx1"/>
          </a:solidFill>
          <a:latin typeface="+mn-lt"/>
        </a:defRPr>
      </a:lvl2pPr>
      <a:lvl3pPr marL="892175" indent="-179705" algn="l" rtl="0" eaLnBrk="1" fontAlgn="base" hangingPunct="1">
        <a:spcBef>
          <a:spcPct val="20000"/>
        </a:spcBef>
        <a:spcAft>
          <a:spcPct val="0"/>
        </a:spcAft>
        <a:buClr>
          <a:srgbClr val="92CCE5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3pPr>
      <a:lvl4pPr marL="125285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-"/>
        <a:defRPr sz="2000">
          <a:solidFill>
            <a:schemeClr val="tx1"/>
          </a:solidFill>
          <a:latin typeface="+mn-lt"/>
        </a:defRPr>
      </a:lvl4pPr>
      <a:lvl5pPr marL="161480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5pPr>
      <a:lvl6pPr marL="207200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6pPr>
      <a:lvl7pPr marL="252920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7pPr>
      <a:lvl8pPr marL="298640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8pPr>
      <a:lvl9pPr marL="3443605" indent="-1809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emf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emf"/></Relationships>
</file>

<file path=ppt/slides/_rels/slide4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3.png"/><Relationship Id="rId3" Type="http://schemas.openxmlformats.org/officeDocument/2006/relationships/image" Target="../media/image42.emf"/><Relationship Id="rId2" Type="http://schemas.openxmlformats.org/officeDocument/2006/relationships/image" Target="../media/image41.png"/><Relationship Id="rId1" Type="http://schemas.openxmlformats.org/officeDocument/2006/relationships/image" Target="../media/image40.emf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1" Type="http://schemas.openxmlformats.org/officeDocument/2006/relationships/image" Target="../media/image4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6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7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8.emf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0.emf"/><Relationship Id="rId1" Type="http://schemas.openxmlformats.org/officeDocument/2006/relationships/image" Target="../media/image49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2.png"/><Relationship Id="rId1" Type="http://schemas.openxmlformats.org/officeDocument/2006/relationships/image" Target="../media/image51.emf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4.png"/><Relationship Id="rId1" Type="http://schemas.openxmlformats.org/officeDocument/2006/relationships/image" Target="../media/image53.emf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6.png"/><Relationship Id="rId1" Type="http://schemas.openxmlformats.org/officeDocument/2006/relationships/image" Target="../media/image55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7.emf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9.png"/><Relationship Id="rId1" Type="http://schemas.openxmlformats.org/officeDocument/2006/relationships/image" Target="../media/image58.emf"/></Relationships>
</file>

<file path=ppt/slides/_rels/slide5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6.xml"/><Relationship Id="rId8" Type="http://schemas.openxmlformats.org/officeDocument/2006/relationships/slideLayout" Target="../slideLayouts/slideLayout2.xml"/><Relationship Id="rId7" Type="http://schemas.openxmlformats.org/officeDocument/2006/relationships/slide" Target="slide43.xml"/><Relationship Id="rId6" Type="http://schemas.openxmlformats.org/officeDocument/2006/relationships/slide" Target="slide32.xml"/><Relationship Id="rId5" Type="http://schemas.openxmlformats.org/officeDocument/2006/relationships/slide" Target="slide9.xml"/><Relationship Id="rId4" Type="http://schemas.openxmlformats.org/officeDocument/2006/relationships/slide" Target="slide14.xml"/><Relationship Id="rId3" Type="http://schemas.openxmlformats.org/officeDocument/2006/relationships/slide" Target="slide25.xml"/><Relationship Id="rId2" Type="http://schemas.openxmlformats.org/officeDocument/2006/relationships/slide" Target="slide41.xml"/><Relationship Id="rId1" Type="http://schemas.openxmlformats.org/officeDocument/2006/relationships/slide" Target="slide3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XLPM/PROPS introduction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Projects and other ways to manage work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 constraints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7282" y="1325084"/>
            <a:ext cx="6067425" cy="49434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 roles, responsibilities and authorities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1570" y="1107433"/>
            <a:ext cx="6038850" cy="53435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MODEL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469" y="1542905"/>
            <a:ext cx="7281051" cy="470458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3701" y="1033885"/>
            <a:ext cx="670749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XLPM Project Organization Model</a:t>
            </a:r>
            <a:endParaRPr lang="en-US" b="1" u="sng" dirty="0">
              <a:solidFill>
                <a:srgbClr val="FF0000"/>
              </a:solidFill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r>
              <a:rPr lang="en-US" b="1" dirty="0">
                <a:solidFill>
                  <a:srgbClr val="FF0000"/>
                </a:solidFill>
                <a:latin typeface="Berlin Sans FB Demi" panose="020E0802020502020306" pitchFamily="34" charset="0"/>
                <a:ea typeface="MS PGothic" panose="020B0600070205080204" pitchFamily="34" charset="-128"/>
              </a:rPr>
              <a:t>                                               </a:t>
            </a:r>
            <a:r>
              <a:rPr lang="en-US" b="1" dirty="0">
                <a:solidFill>
                  <a:srgbClr val="6A8FBF"/>
                </a:solidFill>
                <a:latin typeface="Berlin Sans FB Demi" panose="020E0802020502020306" pitchFamily="34" charset="0"/>
                <a:ea typeface="MS PGothic" panose="020B0600070205080204" pitchFamily="34" charset="-128"/>
              </a:rPr>
              <a:t>Stakeholder map      </a:t>
            </a:r>
            <a:endParaRPr lang="en-US" dirty="0">
              <a:solidFill>
                <a:srgbClr val="6A8FBF"/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responsibility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937" y="1095121"/>
            <a:ext cx="7966116" cy="523297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2532" y="1725194"/>
            <a:ext cx="2105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Portfolio Owner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4283" y="3143072"/>
            <a:ext cx="6957221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Prioritize between projects when resource conflicts occur that cannot be solved by the project steering group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Identify and act on changes to the business strategy of the organization that affect the project portfolio and individual projects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9412" y="1061649"/>
            <a:ext cx="1726350" cy="1727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2532" y="1725194"/>
            <a:ext cx="21659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Project Sponsor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4283" y="2096220"/>
            <a:ext cx="695722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Start project - Appoint project manager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Set requirements on the project manager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Remove obstacles for the project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Lead, appoint, and be responsible for SG work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Make tollgate decisions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Approve project delivery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Report to the Management team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Invest a substantial amount of time and commitment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60562" y="1010849"/>
            <a:ext cx="1777125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2532" y="1725194"/>
            <a:ext cx="21788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Project Manager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4283" y="1925249"/>
            <a:ext cx="695722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Analyze the assignment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Plan execution within time, cost and expected result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Execute the project according to agreed plan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Manage the project team and stakeholders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Report to project sponsor and steering group to remove obstacles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Control and follow up on execution and act on changes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Hand over outcome to identified receivers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Close the project and compile lessons learned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4709" y="1160044"/>
            <a:ext cx="1167825" cy="11303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283" y="1325084"/>
            <a:ext cx="22220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Resource Owner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98368" y="1614612"/>
            <a:ext cx="6957221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Provide projects with resources with competence covering relevant processes, methods and tools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Sign resource contracts (and adhere to them!)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See to that the organization's processes, methods and standards are adhered to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Promote the project throughout the organization in order to make the project recognized as a contribution to the organization’s business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Communicate the decisions of the project steering group, adhere to them and make sure they are implemented in the organization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0901" y="764998"/>
            <a:ext cx="1523250" cy="1409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96875" y="1800225"/>
            <a:ext cx="4340860" cy="385191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Understand the project work form and the importance of a common project culture</a:t>
            </a:r>
            <a:endParaRPr lang="en-US" sz="2000" dirty="0">
              <a:latin typeface="+mj-lt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000" dirty="0">
              <a:latin typeface="+mj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Understand the project roles and responsibilities in an organization running multiple projects</a:t>
            </a:r>
            <a:endParaRPr lang="en-US" sz="2000" dirty="0">
              <a:latin typeface="+mj-lt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000" dirty="0">
              <a:latin typeface="+mj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Be able to use XLPM for efficient management of a project</a:t>
            </a:r>
            <a:endParaRPr lang="en-US" sz="2000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31722" y="2470827"/>
            <a:ext cx="4121805" cy="182258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283" y="1325084"/>
            <a:ext cx="20505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Steering Group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1364" y="1850369"/>
            <a:ext cx="6957221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Protect and support the project and the project manager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Allocate the right resources to the project.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Ensure that the project delivers what was ordered.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Be well prepared for all steering group meetings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Invest a substantial amount of time and commitment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1364" y="4566060"/>
            <a:ext cx="4572000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The Steering Group:</a:t>
            </a:r>
            <a:endParaRPr lang="en-US" b="1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Management - power to act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Resource owners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Receiver of the project result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644010" y="1433839"/>
            <a:ext cx="39632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Calibri-Bold"/>
              </a:rPr>
              <a:t>Don’t sit in a steering group, but work in a steering group</a:t>
            </a:r>
            <a:endParaRPr lang="en-US" i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283" y="1325084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Project Members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98368" y="1614612"/>
            <a:ext cx="6957221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Check activities with project management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Plan activities based on resources, competences and area of responsibility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Do all work included in activities according to agreed specifications and plans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Communicate and report progress to project management according to agreements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Deliver the result of the activity according to agreements and plans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22535" y="652969"/>
            <a:ext cx="1476375" cy="14859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283" y="1325084"/>
            <a:ext cx="1253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-Bold"/>
              </a:rPr>
              <a:t>Receiver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98368" y="1614612"/>
            <a:ext cx="6957221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Make sure the project outcome is specified in a way that enables an efficient hand‐over and acceptance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Define the interface between the project and the receiving unit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Establish a receiving unit that will manage the project outcome after the completion of the project (toward the customer, the market or the organization)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Formally accept the project outcome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52946" y="701196"/>
            <a:ext cx="1685925" cy="12477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23159" y="5382015"/>
            <a:ext cx="16610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latin typeface="Calibri-Bold"/>
              </a:rPr>
              <a:t>R&amp;D -&gt; </a:t>
            </a:r>
            <a:r>
              <a:rPr lang="en-US" b="1" i="1" dirty="0">
                <a:solidFill>
                  <a:srgbClr val="FABB00"/>
                </a:solidFill>
                <a:latin typeface="Calibri-Bold"/>
              </a:rPr>
              <a:t>ENC</a:t>
            </a:r>
            <a:endParaRPr lang="en-US" i="1" dirty="0">
              <a:solidFill>
                <a:srgbClr val="FABB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CHAIN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283" y="1325084"/>
            <a:ext cx="20410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latin typeface="Calibri-Bold"/>
              </a:rPr>
              <a:t>A Sales Project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5863" y="3769569"/>
            <a:ext cx="5953125" cy="1381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404" y="1420201"/>
            <a:ext cx="2189287" cy="225425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 life cycle model in XLPM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CYCLE MODEL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3701" y="1033885"/>
            <a:ext cx="67074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XLPM Project Life Cycle Model</a:t>
            </a:r>
            <a:endParaRPr lang="en-US" b="1" u="sng" dirty="0">
              <a:solidFill>
                <a:srgbClr val="FF0000"/>
              </a:solidFill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315" y="1375627"/>
            <a:ext cx="8741375" cy="319986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5087" y="4450943"/>
            <a:ext cx="766320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4 phases:</a:t>
            </a:r>
            <a:endParaRPr lang="en-US" b="1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Analysis: Tech feasibility? Time? Budget? (PM -&gt; Sponsor -&gt; Client)</a:t>
            </a:r>
            <a:endParaRPr lang="en-US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Planning: Time? Risk? </a:t>
            </a:r>
            <a:r>
              <a:rPr lang="en-US" i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Project Specification </a:t>
            </a: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-&gt; Input of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TG2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Execution: Establishment/Realization/Hand-over.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TG3</a:t>
            </a: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.</a:t>
            </a:r>
            <a:endParaRPr lang="en-US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Conclusion.</a:t>
            </a:r>
            <a:endParaRPr lang="en-US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1004" y="1033254"/>
            <a:ext cx="7339518" cy="24936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885" y="3607131"/>
            <a:ext cx="5959593" cy="281312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TOLLGATE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816" y="1574867"/>
            <a:ext cx="4114873" cy="29582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2959" y="1325084"/>
            <a:ext cx="1696914" cy="16411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193" y="3826417"/>
            <a:ext cx="3751084" cy="23603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156193" y="3277021"/>
            <a:ext cx="19993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Uncertainties:</a:t>
            </a:r>
            <a:endParaRPr lang="en-US" b="1" i="1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TG &amp; MS?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22959" y="1325084"/>
            <a:ext cx="1696914" cy="16411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82" y="2271814"/>
            <a:ext cx="4895850" cy="36957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3701" y="1545498"/>
            <a:ext cx="56471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TG Decision: continue project execution or not?</a:t>
            </a:r>
            <a:endParaRPr lang="en-US" b="1" i="1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123032" y="3625946"/>
            <a:ext cx="3709648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TG &amp; MS:</a:t>
            </a:r>
            <a:endParaRPr lang="en-US" b="1" i="1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2 concepts.</a:t>
            </a:r>
            <a:endParaRPr lang="en-US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MS: anywhere, no duration.</a:t>
            </a:r>
            <a:endParaRPr lang="en-US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6 TGs in XLPM. Review ahead of each TG</a:t>
            </a:r>
            <a:r>
              <a:rPr lang="en-US" b="1" i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.</a:t>
            </a:r>
            <a:endParaRPr lang="en-US" b="1" i="1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Stakeholder influence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3937" y="2016969"/>
            <a:ext cx="7096125" cy="39719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Challenges in project operations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XLPM – Structure and short history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Projects and other ways to manage work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 roles, responsibilities and authorities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Project life cycle model in XLPM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Templates for project documents in XLPM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Create conditions for successful projects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A human perspective on project work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TG APPLICATIONS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432" y="1425102"/>
            <a:ext cx="5248275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231" y="2563339"/>
            <a:ext cx="2105025" cy="22955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Templates for project documents in XLPM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XLPM DOCUMENTS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893" y="1151931"/>
            <a:ext cx="7920037" cy="508572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XLPM DOCUMENTS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113" y="1325084"/>
            <a:ext cx="7869677" cy="501996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Create conditions for successful projects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ELEMENTS OF SUCCESS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3701" y="1156119"/>
            <a:ext cx="84123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Calibri-Bold"/>
              </a:rPr>
              <a:t>Business Perspective in XLPM 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  <a:p>
            <a:r>
              <a:rPr lang="en-US" sz="1800" b="1" dirty="0">
                <a:latin typeface="Calibri-Bold"/>
              </a:rPr>
              <a:t>Make sure the purpose of the project matches the principle of the company.</a:t>
            </a: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416843" y="2326972"/>
            <a:ext cx="388021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Use project phases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Break larger projects into manageable parts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Maintain a fixed completion date mindset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Scrutinize all project resource expenditures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Do not implement in a vacuum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69369" y="2545659"/>
            <a:ext cx="4236700" cy="255215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FROM NEED TO RESULT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3701" y="1000477"/>
            <a:ext cx="84123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alibri-Bold"/>
              </a:rPr>
              <a:t>Governance Process</a:t>
            </a:r>
            <a:endParaRPr lang="en-US" b="1" dirty="0">
              <a:solidFill>
                <a:srgbClr val="FF0000"/>
              </a:solidFill>
              <a:latin typeface="Calibri-Bold"/>
            </a:endParaRPr>
          </a:p>
          <a:p>
            <a:r>
              <a:rPr lang="en-US" sz="1800" b="1" dirty="0">
                <a:latin typeface="Calibri-Bold"/>
              </a:rPr>
              <a:t>Make sure the purpose of the project matches the principle of the company.</a:t>
            </a: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393701" y="1761241"/>
            <a:ext cx="84123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ABB00"/>
                </a:solidFill>
                <a:latin typeface="Calibri-Bold"/>
              </a:rPr>
              <a:t>Operative Process</a:t>
            </a:r>
            <a:endParaRPr lang="en-US" b="1" dirty="0">
              <a:solidFill>
                <a:srgbClr val="FABB00"/>
              </a:solidFill>
              <a:latin typeface="Calibri-Bold"/>
            </a:endParaRPr>
          </a:p>
          <a:p>
            <a:r>
              <a:rPr lang="en-US" sz="1800" b="1" dirty="0">
                <a:latin typeface="Calibri-Bold"/>
              </a:rPr>
              <a:t>Go from need to result. Describe the work to be done.</a:t>
            </a:r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071" y="2524125"/>
            <a:ext cx="7134225" cy="433387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701" y="239713"/>
            <a:ext cx="7806716" cy="1085371"/>
          </a:xfrm>
        </p:spPr>
        <p:txBody>
          <a:bodyPr/>
          <a:lstStyle/>
          <a:p>
            <a:r>
              <a:rPr lang="en-US" dirty="0"/>
              <a:t>Project order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4720" y="1148399"/>
            <a:ext cx="84123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ABB00"/>
                </a:solidFill>
                <a:latin typeface="Calibri-Bold"/>
              </a:rPr>
              <a:t>Operative Process</a:t>
            </a:r>
            <a:endParaRPr lang="en-US" b="1" dirty="0">
              <a:solidFill>
                <a:srgbClr val="FABB00"/>
              </a:solidFill>
              <a:latin typeface="Calibri-Bold"/>
            </a:endParaRPr>
          </a:p>
          <a:p>
            <a:r>
              <a:rPr lang="en-US" sz="1800" b="1" dirty="0">
                <a:latin typeface="Calibri-Bold"/>
              </a:rPr>
              <a:t>Go from need to result. Describe the work to be done.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701" y="1964007"/>
            <a:ext cx="7439025" cy="389572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model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748" y="1256778"/>
            <a:ext cx="7938581" cy="480253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239713"/>
            <a:ext cx="8180962" cy="1085371"/>
          </a:xfrm>
        </p:spPr>
        <p:txBody>
          <a:bodyPr/>
          <a:lstStyle/>
          <a:p>
            <a:r>
              <a:rPr lang="en-US" dirty="0"/>
              <a:t>Agile approach in/on </a:t>
            </a:r>
            <a:r>
              <a:rPr lang="en-US" dirty="0" err="1"/>
              <a:t>prj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9162" y="1172452"/>
            <a:ext cx="7703666" cy="49615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Challenges in project operations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A human perspective on project work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239713"/>
            <a:ext cx="8180962" cy="1085371"/>
          </a:xfrm>
        </p:spPr>
        <p:txBody>
          <a:bodyPr/>
          <a:lstStyle/>
          <a:p>
            <a:r>
              <a:rPr lang="en-US" dirty="0"/>
              <a:t>Human perspective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3701" y="1156119"/>
            <a:ext cx="84123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Calibri-Bold"/>
              </a:rPr>
              <a:t>Human Perspective in XLPM 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  <a:p>
            <a:r>
              <a:rPr lang="en-US" sz="1800" b="1" dirty="0">
                <a:latin typeface="Calibri-Bold"/>
              </a:rPr>
              <a:t>A common project culture: </a:t>
            </a:r>
            <a:r>
              <a:rPr lang="en-US" sz="1400" b="1" dirty="0">
                <a:latin typeface="Calibri-Bold"/>
              </a:rPr>
              <a:t>Clear and defined roles and processes; Common terminology.</a:t>
            </a: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393701" y="2620869"/>
            <a:ext cx="841236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1" dirty="0"/>
              <a:t>Respect</a:t>
            </a:r>
            <a:r>
              <a:rPr lang="en-US" sz="1800" dirty="0"/>
              <a:t>: Individual; Roles;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1" dirty="0"/>
              <a:t>Involvement</a:t>
            </a:r>
            <a:r>
              <a:rPr lang="en-US" sz="1800" dirty="0"/>
              <a:t>;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1" dirty="0"/>
              <a:t>Confidence</a:t>
            </a:r>
            <a:r>
              <a:rPr lang="en-US" sz="1800" dirty="0"/>
              <a:t>: Both confidence in self and others;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1" dirty="0"/>
              <a:t>Alignment</a:t>
            </a:r>
            <a:r>
              <a:rPr lang="en-US" sz="1800" dirty="0"/>
              <a:t>: Share common target;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1" dirty="0"/>
              <a:t>Commitment</a:t>
            </a:r>
            <a:r>
              <a:rPr lang="en-US" sz="1800" dirty="0"/>
              <a:t>: Personal responsibility.</a:t>
            </a: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XLPM – Structure and short history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Overview of project management knowledge areas</a:t>
            </a:r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PM KNOWLEDGE Areas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187" y="1156119"/>
            <a:ext cx="84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Calibri-Bold"/>
              </a:rPr>
              <a:t>Project Management 10 knowledge areas</a:t>
            </a:r>
            <a:endParaRPr lang="en-US" sz="1800" u="sng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9397" y="1556229"/>
            <a:ext cx="7074541" cy="46945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6187" y="4995302"/>
            <a:ext cx="84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Calibri-Bold"/>
              </a:rPr>
              <a:t>Keep balance</a:t>
            </a:r>
            <a:endParaRPr lang="en-US" sz="1800" i="1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INTEGRATION MGMT.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2822237"/>
            <a:ext cx="8758099" cy="23524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6187" y="1556229"/>
            <a:ext cx="84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Adapt your effort to the situation and need.</a:t>
            </a:r>
            <a:endParaRPr lang="en-US" sz="18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stakeholder MGMT.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9318" y="1126398"/>
            <a:ext cx="3313356" cy="21058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7" y="3439158"/>
            <a:ext cx="3885014" cy="28641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5975"/>
            <a:ext cx="6814054" cy="18309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6630" y="3492458"/>
            <a:ext cx="4280802" cy="2810888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value MGMT.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736" y="2090930"/>
            <a:ext cx="7721034" cy="20746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02" y="4494279"/>
            <a:ext cx="2428875" cy="18383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21013" y="472596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</a:rPr>
              <a:t>Value =Benefit/Cost</a:t>
            </a:r>
            <a:endParaRPr lang="en-US" sz="1600" b="1" dirty="0">
              <a:latin typeface="Verdana" panose="020B0604030504040204" pitchFamily="34" charset="0"/>
            </a:endParaRPr>
          </a:p>
          <a:p>
            <a:r>
              <a:rPr lang="en-US" sz="1600" b="1" dirty="0">
                <a:latin typeface="Verdana" panose="020B0604030504040204" pitchFamily="34" charset="0"/>
              </a:rPr>
              <a:t>Report status to PM in time</a:t>
            </a:r>
            <a:endParaRPr lang="en-US" sz="160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communication MGMT.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349" y="2260600"/>
            <a:ext cx="8733301" cy="2336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6187" y="1556229"/>
            <a:ext cx="84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TG1: Review character. Negotiation with clients.</a:t>
            </a:r>
            <a:endParaRPr lang="en-US" sz="18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scope MGMT.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1153133"/>
            <a:ext cx="6799634" cy="352783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6187" y="4793009"/>
            <a:ext cx="8412368" cy="173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Collect requirements, and define scope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Plan acceptance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Goal – Purpose. Share with team frequently. 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alibri-Bold"/>
              </a:rPr>
              <a:t>SMART: specific, measurable, acceptable, realistic, </a:t>
            </a:r>
            <a:r>
              <a:rPr lang="en-US" sz="1800" dirty="0" err="1">
                <a:latin typeface="Calibri-Bold"/>
              </a:rPr>
              <a:t>time&amp;cost</a:t>
            </a:r>
            <a:r>
              <a:rPr lang="en-US" sz="1800" dirty="0">
                <a:latin typeface="Calibri-Bold"/>
              </a:rPr>
              <a:t> based.</a:t>
            </a:r>
            <a:endParaRPr lang="en-US" sz="18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quality MGMT.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187" y="4043979"/>
            <a:ext cx="8412368" cy="173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Sponsor make decisions.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ABB00"/>
                </a:solidFill>
                <a:latin typeface="Calibri-Bold"/>
              </a:rPr>
              <a:t>Product. Tech level. </a:t>
            </a:r>
            <a:endParaRPr lang="en-US" dirty="0">
              <a:solidFill>
                <a:srgbClr val="FABB00"/>
              </a:solidFill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B0F0"/>
                </a:solidFill>
                <a:latin typeface="Calibri-Bold"/>
              </a:rPr>
              <a:t>Prj</a:t>
            </a:r>
            <a:r>
              <a:rPr lang="en-US" dirty="0">
                <a:solidFill>
                  <a:srgbClr val="00B0F0"/>
                </a:solidFill>
                <a:latin typeface="Calibri-Bold"/>
              </a:rPr>
              <a:t> mgmt. on time? On budget? </a:t>
            </a:r>
            <a:endParaRPr lang="en-US" dirty="0">
              <a:solidFill>
                <a:srgbClr val="00B0F0"/>
              </a:solidFill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alibri-Bold"/>
              </a:rPr>
              <a:t>Quality Ctrl. Rely on systems (scrum, agile…) NOT </a:t>
            </a:r>
            <a:r>
              <a:rPr lang="en-US" sz="1800" dirty="0" err="1">
                <a:latin typeface="Calibri-Bold"/>
              </a:rPr>
              <a:t>heros</a:t>
            </a:r>
            <a:r>
              <a:rPr lang="en-US" sz="1800" dirty="0">
                <a:latin typeface="Calibri-Bold"/>
              </a:rPr>
              <a:t>.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1256991"/>
            <a:ext cx="8885626" cy="238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681" y="1396270"/>
            <a:ext cx="3038991" cy="4878069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SITUATIONS AND LEVELS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401" y="5019712"/>
            <a:ext cx="5530970" cy="14465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453963" y="5053248"/>
            <a:ext cx="4572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1" dirty="0">
                <a:latin typeface="Calibri" panose="020F0502020204030204" pitchFamily="34" charset="0"/>
              </a:rPr>
              <a:t>~30 % are successful</a:t>
            </a:r>
            <a:endParaRPr lang="en-US" sz="1400" b="1" dirty="0">
              <a:latin typeface="Calibri" panose="020F0502020204030204" pitchFamily="34" charset="0"/>
            </a:endParaRPr>
          </a:p>
          <a:p>
            <a:r>
              <a:rPr lang="en-US" sz="1400" b="1" dirty="0">
                <a:latin typeface="Calibri" panose="020F0502020204030204" pitchFamily="34" charset="0"/>
              </a:rPr>
              <a:t>~45 % are challenged regarding cost,</a:t>
            </a:r>
            <a:endParaRPr lang="en-US" sz="1400" b="1" dirty="0">
              <a:latin typeface="Calibri" panose="020F0502020204030204" pitchFamily="34" charset="0"/>
            </a:endParaRPr>
          </a:p>
          <a:p>
            <a:r>
              <a:rPr lang="en-US" sz="1400" b="1" dirty="0">
                <a:latin typeface="Calibri" panose="020F0502020204030204" pitchFamily="34" charset="0"/>
              </a:rPr>
              <a:t>time and/or result</a:t>
            </a:r>
            <a:endParaRPr lang="en-US" sz="1400" b="1" dirty="0">
              <a:latin typeface="Calibri" panose="020F0502020204030204" pitchFamily="34" charset="0"/>
            </a:endParaRPr>
          </a:p>
          <a:p>
            <a:r>
              <a:rPr lang="en-US" sz="1400" b="1" dirty="0">
                <a:latin typeface="Calibri" panose="020F0502020204030204" pitchFamily="34" charset="0"/>
              </a:rPr>
              <a:t>~25 % fails due to different reasons</a:t>
            </a:r>
            <a:endParaRPr lang="en-US" sz="1400" b="1" dirty="0"/>
          </a:p>
        </p:txBody>
      </p:sp>
      <p:sp>
        <p:nvSpPr>
          <p:cNvPr id="10" name="Rectangle 9"/>
          <p:cNvSpPr/>
          <p:nvPr/>
        </p:nvSpPr>
        <p:spPr>
          <a:xfrm>
            <a:off x="247786" y="2052343"/>
            <a:ext cx="2679595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</a:rPr>
              <a:t>Common factors:</a:t>
            </a:r>
            <a:endParaRPr lang="en-US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Incomplete requirements</a:t>
            </a:r>
            <a:endParaRPr lang="en-US" sz="1600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Lack of user input</a:t>
            </a:r>
            <a:endParaRPr lang="en-US" sz="1600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Changing requirements</a:t>
            </a:r>
            <a:endParaRPr lang="en-US" sz="1600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Lack of resources</a:t>
            </a:r>
            <a:endParaRPr lang="en-US" sz="1600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Unrealistic expectations</a:t>
            </a:r>
            <a:endParaRPr lang="en-US" sz="1600" b="1" dirty="0">
              <a:latin typeface="Calibri" panose="020F0502020204030204" pitchFamily="34" charset="0"/>
            </a:endParaRPr>
          </a:p>
          <a:p>
            <a:r>
              <a:rPr lang="en-US" sz="1600" b="1" dirty="0">
                <a:latin typeface="Wingdings-Regular"/>
              </a:rPr>
              <a:t> </a:t>
            </a:r>
            <a:r>
              <a:rPr lang="en-US" sz="1600" b="1" dirty="0">
                <a:latin typeface="Calibri" panose="020F0502020204030204" pitchFamily="34" charset="0"/>
              </a:rPr>
              <a:t>Lack of executive support</a:t>
            </a:r>
            <a:endParaRPr lang="en-US" sz="16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672" y="1437911"/>
            <a:ext cx="5639699" cy="3630646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Project plan.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77055" y="1256991"/>
            <a:ext cx="521846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PM drive it as a team. Keep technical persons involved.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Rolling wave planning.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Re-</a:t>
            </a:r>
            <a:r>
              <a:rPr lang="en-US" dirty="0" err="1">
                <a:latin typeface="Calibri-Bold"/>
              </a:rPr>
              <a:t>examin</a:t>
            </a:r>
            <a:r>
              <a:rPr lang="en-US" dirty="0">
                <a:latin typeface="Calibri-Bold"/>
              </a:rPr>
              <a:t> @ every TG.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u="sng" dirty="0">
                <a:solidFill>
                  <a:srgbClr val="FF0000"/>
                </a:solidFill>
                <a:latin typeface="Calibri-Bold"/>
              </a:rPr>
              <a:t>WBS ( Work Breakdown Structure)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5021" y="1008939"/>
            <a:ext cx="2999935" cy="23409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738" y="3349872"/>
            <a:ext cx="5415739" cy="321831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Human resource MGMT.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484" y="3643869"/>
            <a:ext cx="84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Project organization: </a:t>
            </a:r>
            <a:r>
              <a:rPr lang="en-US" b="1" u="sng" dirty="0">
                <a:solidFill>
                  <a:srgbClr val="FF0000"/>
                </a:solidFill>
                <a:latin typeface="Calibri-Bold"/>
              </a:rPr>
              <a:t>Organization Breakdown Structure</a:t>
            </a:r>
            <a:r>
              <a:rPr lang="en-US" sz="1800" b="1" u="sng" dirty="0">
                <a:solidFill>
                  <a:srgbClr val="FF0000"/>
                </a:solidFill>
                <a:latin typeface="Calibri-Bold"/>
              </a:rPr>
              <a:t>. OBS</a:t>
            </a:r>
            <a:endParaRPr lang="en-US" sz="1800" b="1" u="sng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1256991"/>
            <a:ext cx="8784076" cy="2349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331" y="4194311"/>
            <a:ext cx="5953733" cy="2236546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Time MGMT.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830594" y="3741470"/>
            <a:ext cx="3943967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WBS-&gt; Resource BS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alibri-Bold"/>
              </a:rPr>
              <a:t>Logic Network</a:t>
            </a:r>
            <a:endParaRPr lang="en-US" sz="1800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alibri-Bold"/>
              </a:rPr>
              <a:t>Critical Path : Longest duration, shortest time for finish.</a:t>
            </a:r>
            <a:endParaRPr lang="en-US" sz="1800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alibri-Bold"/>
              </a:rPr>
              <a:t>Gantt Chart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526" y="1104900"/>
            <a:ext cx="7181538" cy="19223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983" y="3610766"/>
            <a:ext cx="4418789" cy="2362017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Procurement MGMT.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924533"/>
            <a:ext cx="8682526" cy="2324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473" y="3404680"/>
            <a:ext cx="2884758" cy="2884758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cost MGMT.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" y="1157997"/>
            <a:ext cx="8682526" cy="2324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9419" y="4724538"/>
            <a:ext cx="52184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TG2 is the baseline for Budget. 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</p:txBody>
      </p:sp>
      <p:sp>
        <p:nvSpPr>
          <p:cNvPr id="9" name="Flowchart: Process 8"/>
          <p:cNvSpPr/>
          <p:nvPr/>
        </p:nvSpPr>
        <p:spPr bwMode="auto">
          <a:xfrm>
            <a:off x="4976136" y="5797178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 Budget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Flowchart: Process 9"/>
          <p:cNvSpPr/>
          <p:nvPr/>
        </p:nvSpPr>
        <p:spPr bwMode="auto">
          <a:xfrm>
            <a:off x="6198578" y="5797178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Flowchart: Process 10"/>
          <p:cNvSpPr/>
          <p:nvPr/>
        </p:nvSpPr>
        <p:spPr bwMode="auto">
          <a:xfrm>
            <a:off x="5595464" y="5199987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Flowchart: Process 11"/>
          <p:cNvSpPr/>
          <p:nvPr/>
        </p:nvSpPr>
        <p:spPr bwMode="auto">
          <a:xfrm>
            <a:off x="7276727" y="5199986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 bwMode="auto">
          <a:xfrm>
            <a:off x="6342871" y="4584080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Flowchart: Process 13"/>
          <p:cNvSpPr/>
          <p:nvPr/>
        </p:nvSpPr>
        <p:spPr bwMode="auto">
          <a:xfrm>
            <a:off x="6342871" y="3716882"/>
            <a:ext cx="933856" cy="437745"/>
          </a:xfrm>
          <a:prstGeom prst="flowChartProcess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124507" y="5797177"/>
            <a:ext cx="12640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Contingency res.</a:t>
            </a:r>
            <a:endParaRPr lang="en-US" sz="12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871244" y="5176068"/>
            <a:ext cx="327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173402" y="5299179"/>
            <a:ext cx="11405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 MGMT RES</a:t>
            </a:r>
            <a:endParaRPr lang="en-US" sz="1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646132" y="4572569"/>
            <a:ext cx="327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46132" y="3724827"/>
            <a:ext cx="327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$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1" name="Straight Arrow Connector 20"/>
          <p:cNvCxnSpPr>
            <a:stCxn id="19" idx="2"/>
            <a:endCxn id="18" idx="0"/>
          </p:cNvCxnSpPr>
          <p:nvPr/>
        </p:nvCxnSpPr>
        <p:spPr bwMode="auto">
          <a:xfrm>
            <a:off x="6809799" y="4124937"/>
            <a:ext cx="0" cy="44763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Elbow Connector 22"/>
          <p:cNvCxnSpPr>
            <a:stCxn id="18" idx="2"/>
            <a:endCxn id="16" idx="0"/>
          </p:cNvCxnSpPr>
          <p:nvPr/>
        </p:nvCxnSpPr>
        <p:spPr bwMode="auto">
          <a:xfrm rot="5400000">
            <a:off x="6320661" y="4686929"/>
            <a:ext cx="203389" cy="77488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Elbow Connector 24"/>
          <p:cNvCxnSpPr>
            <a:stCxn id="13" idx="2"/>
            <a:endCxn id="12" idx="0"/>
          </p:cNvCxnSpPr>
          <p:nvPr/>
        </p:nvCxnSpPr>
        <p:spPr bwMode="auto">
          <a:xfrm rot="16200000" flipH="1">
            <a:off x="7187647" y="4643977"/>
            <a:ext cx="178161" cy="933856"/>
          </a:xfrm>
          <a:prstGeom prst="bentConnector3">
            <a:avLst>
              <a:gd name="adj1" fmla="val 28160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Elbow Connector 29"/>
          <p:cNvCxnSpPr>
            <a:stCxn id="11" idx="2"/>
            <a:endCxn id="9" idx="0"/>
          </p:cNvCxnSpPr>
          <p:nvPr/>
        </p:nvCxnSpPr>
        <p:spPr bwMode="auto">
          <a:xfrm rot="5400000">
            <a:off x="5673005" y="5407791"/>
            <a:ext cx="159446" cy="619328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Elbow Connector 31"/>
          <p:cNvCxnSpPr>
            <a:stCxn id="11" idx="2"/>
            <a:endCxn id="10" idx="0"/>
          </p:cNvCxnSpPr>
          <p:nvPr/>
        </p:nvCxnSpPr>
        <p:spPr bwMode="auto">
          <a:xfrm rot="16200000" flipH="1">
            <a:off x="6284226" y="5415898"/>
            <a:ext cx="159446" cy="603114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6" name="TextBox 35"/>
          <p:cNvSpPr txBox="1"/>
          <p:nvPr/>
        </p:nvSpPr>
        <p:spPr>
          <a:xfrm>
            <a:off x="4902709" y="4154627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margin</a:t>
            </a:r>
            <a:endParaRPr lang="en-US" i="1" dirty="0"/>
          </a:p>
        </p:txBody>
      </p:sp>
      <p:cxnSp>
        <p:nvCxnSpPr>
          <p:cNvPr id="38" name="Straight Arrow Connector 37"/>
          <p:cNvCxnSpPr>
            <a:stCxn id="36" idx="3"/>
          </p:cNvCxnSpPr>
          <p:nvPr/>
        </p:nvCxnSpPr>
        <p:spPr bwMode="auto">
          <a:xfrm flipV="1">
            <a:off x="5871244" y="4348753"/>
            <a:ext cx="938556" cy="592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39" name="Right Arrow 38"/>
          <p:cNvSpPr/>
          <p:nvPr/>
        </p:nvSpPr>
        <p:spPr bwMode="auto">
          <a:xfrm>
            <a:off x="7371280" y="3779205"/>
            <a:ext cx="631860" cy="200055"/>
          </a:xfrm>
          <a:prstGeom prst="rightArrow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001680" y="3683035"/>
            <a:ext cx="103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To client</a:t>
            </a:r>
            <a:endParaRPr lang="en-US" sz="1800" i="1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risk MGMT.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49419" y="4724538"/>
            <a:ext cx="521846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TG2 is the baseline for Budget.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Or Change Request. 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419" y="1013446"/>
            <a:ext cx="8813260" cy="23618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226" y="3440360"/>
            <a:ext cx="4888453" cy="3368575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187" y="171620"/>
            <a:ext cx="8180962" cy="1085371"/>
          </a:xfrm>
        </p:spPr>
        <p:txBody>
          <a:bodyPr/>
          <a:lstStyle/>
          <a:p>
            <a:r>
              <a:rPr lang="en-US" dirty="0"/>
              <a:t>review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05838" y="2236380"/>
            <a:ext cx="875489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2 perspectives: </a:t>
            </a:r>
            <a:r>
              <a:rPr lang="en-US" dirty="0">
                <a:latin typeface="Calibri-Bold"/>
                <a:hlinkClick r:id="rId1" action="ppaction://hlinksldjump"/>
              </a:rPr>
              <a:t>business</a:t>
            </a:r>
            <a:r>
              <a:rPr lang="en-US" dirty="0">
                <a:latin typeface="Calibri-Bold"/>
              </a:rPr>
              <a:t> / </a:t>
            </a:r>
            <a:r>
              <a:rPr lang="en-US" dirty="0">
                <a:latin typeface="Calibri-Bold"/>
                <a:hlinkClick r:id="rId2" action="ppaction://hlinksldjump"/>
              </a:rPr>
              <a:t>human</a:t>
            </a:r>
            <a:r>
              <a:rPr lang="en-US" dirty="0">
                <a:latin typeface="Calibri-Bold"/>
              </a:rPr>
              <a:t>(5 attitudes)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</a:rPr>
              <a:t>2 models: </a:t>
            </a:r>
            <a:r>
              <a:rPr lang="en-US" dirty="0">
                <a:latin typeface="Calibri-Bold"/>
                <a:hlinkClick r:id="rId3" action="ppaction://hlinksldjump"/>
              </a:rPr>
              <a:t>life cycle </a:t>
            </a:r>
            <a:r>
              <a:rPr lang="en-US" dirty="0">
                <a:latin typeface="Calibri-Bold"/>
              </a:rPr>
              <a:t>(4 phases) / </a:t>
            </a:r>
            <a:r>
              <a:rPr lang="en-US" dirty="0">
                <a:latin typeface="Calibri-Bold"/>
                <a:hlinkClick r:id="rId4" action="ppaction://hlinksldjump"/>
              </a:rPr>
              <a:t>organization model</a:t>
            </a:r>
            <a:r>
              <a:rPr lang="en-US" dirty="0">
                <a:latin typeface="Calibri-Bold"/>
              </a:rPr>
              <a:t>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  <a:hlinkClick r:id="rId5" action="ppaction://hlinksldjump"/>
              </a:rPr>
              <a:t>4 colors.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  <a:hlinkClick r:id="rId6" action="ppaction://hlinksldjump"/>
              </a:rPr>
              <a:t>4 documents.</a:t>
            </a:r>
            <a:endParaRPr lang="en-US" dirty="0">
              <a:latin typeface="Calibri-Bol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-Bold"/>
                <a:hlinkClick r:id="rId7" action="ppaction://hlinksldjump"/>
              </a:rPr>
              <a:t>11 knowledge areas. </a:t>
            </a:r>
            <a:endParaRPr lang="en-US" b="1" u="sng" dirty="0">
              <a:solidFill>
                <a:srgbClr val="FF0000"/>
              </a:solidFill>
              <a:latin typeface="Calibri-Bold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i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[1]  XLPM for Project Mangers, </a:t>
            </a:r>
            <a:r>
              <a:rPr lang="en-US" altLang="zh-CN" sz="2000" i="1" dirty="0" err="1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Semcon</a:t>
            </a:r>
            <a:endParaRPr lang="en-US" altLang="zh-CN" sz="2000" i="1" dirty="0">
              <a:latin typeface="Times New Roman" panose="02020603050405020304" pitchFamily="18" charset="0"/>
              <a:ea typeface="宋体" pitchFamily="2" charset="-122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ea typeface="宋体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6232" y="142437"/>
            <a:ext cx="7494588" cy="1085371"/>
          </a:xfrm>
        </p:spPr>
        <p:txBody>
          <a:bodyPr/>
          <a:lstStyle/>
          <a:p>
            <a:r>
              <a:rPr lang="en-US" dirty="0"/>
              <a:t>Methodology way</a:t>
            </a:r>
            <a:endParaRPr 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35070" y="2800402"/>
            <a:ext cx="941905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232" y="990052"/>
            <a:ext cx="8072944" cy="53842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461" y="1595719"/>
            <a:ext cx="8803530" cy="3852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Challenges in project operations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XLPM – Structure and short history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Projects and other ways to manage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roles, responsibilities and authorities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Project life cycle model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Templates for project documents in XLPM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Create conditions for successful projects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A human perspective on project work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project management knowledge areas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6875" y="1325084"/>
            <a:ext cx="8351839" cy="3852000"/>
          </a:xfrm>
        </p:spPr>
        <p:txBody>
          <a:bodyPr/>
          <a:lstStyle/>
          <a:p>
            <a:r>
              <a:rPr lang="en-US" dirty="0"/>
              <a:t>XLPM ‐ A Methodology for the Project Oriented Organization</a:t>
            </a:r>
            <a:endParaRPr lang="en-US" dirty="0"/>
          </a:p>
          <a:p>
            <a:r>
              <a:rPr lang="en-US" dirty="0"/>
              <a:t>PROPS(Project for Project Steering): PROPS-C(Customer Project), </a:t>
            </a:r>
            <a:r>
              <a:rPr lang="en-US" dirty="0" err="1"/>
              <a:t>iPROPS</a:t>
            </a:r>
            <a:r>
              <a:rPr lang="en-US" dirty="0"/>
              <a:t>(R&amp;D), </a:t>
            </a:r>
            <a:r>
              <a:rPr lang="en-US" dirty="0" err="1"/>
              <a:t>ePROPS</a:t>
            </a:r>
            <a:r>
              <a:rPr lang="en-US" dirty="0"/>
              <a:t>(internal).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Xlpm</a:t>
            </a:r>
            <a:r>
              <a:rPr lang="en-US" dirty="0"/>
              <a:t>/props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9183" y="2991124"/>
            <a:ext cx="7367221" cy="32713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9143" y="15977"/>
            <a:ext cx="7494588" cy="1085371"/>
          </a:xfrm>
        </p:spPr>
        <p:txBody>
          <a:bodyPr/>
          <a:lstStyle/>
          <a:p>
            <a:r>
              <a:rPr lang="en-US" dirty="0" err="1"/>
              <a:t>Xlpm</a:t>
            </a:r>
            <a:r>
              <a:rPr lang="en-US" dirty="0"/>
              <a:t>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95227" y="944057"/>
            <a:ext cx="7562095" cy="3851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26703" y="4853833"/>
            <a:ext cx="7231275" cy="16158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Red</a:t>
            </a:r>
            <a:r>
              <a:rPr lang="en-US" sz="1800" b="1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: </a:t>
            </a:r>
            <a:r>
              <a:rPr lang="en-US" sz="1800" dirty="0"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Business directions/Project Sponsor/Assessment/Toll Gate</a:t>
            </a:r>
            <a:endParaRPr lang="en-US" sz="1800" dirty="0">
              <a:latin typeface="Calibri" panose="020F050202020403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  <a:p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Blue</a:t>
            </a:r>
            <a:r>
              <a:rPr lang="en-US" sz="1800" dirty="0">
                <a:latin typeface="Calibri" panose="020F0502020204030204" pitchFamily="34" charset="0"/>
                <a:ea typeface="MS PGothic" panose="020B0600070205080204" pitchFamily="34" charset="-128"/>
              </a:rPr>
              <a:t>: Management/Project Manager</a:t>
            </a:r>
            <a:endParaRPr lang="en-US" sz="1800" dirty="0">
              <a:latin typeface="Calibri" panose="020F0502020204030204" pitchFamily="34" charset="0"/>
              <a:ea typeface="MS PGothic" panose="020B0600070205080204" pitchFamily="34" charset="-128"/>
            </a:endParaRPr>
          </a:p>
          <a:p>
            <a:r>
              <a:rPr lang="en-US" sz="1800" b="1" dirty="0">
                <a:solidFill>
                  <a:srgbClr val="FABB0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Yellow</a:t>
            </a:r>
            <a:r>
              <a:rPr lang="en-US" sz="1800" b="1" dirty="0">
                <a:latin typeface="Calibri" panose="020F0502020204030204" pitchFamily="34" charset="0"/>
                <a:ea typeface="MS PGothic" panose="020B0600070205080204" pitchFamily="34" charset="-128"/>
              </a:rPr>
              <a:t>: </a:t>
            </a:r>
            <a:r>
              <a:rPr lang="en-US" sz="1800" dirty="0">
                <a:latin typeface="Calibri" panose="020F0502020204030204" pitchFamily="34" charset="0"/>
                <a:ea typeface="MS PGothic" panose="020B0600070205080204" pitchFamily="34" charset="-128"/>
              </a:rPr>
              <a:t>Operation Process/Resource/Line Manager/ Team Leader/ Member</a:t>
            </a:r>
            <a:endParaRPr lang="en-US" sz="1800" dirty="0">
              <a:latin typeface="Calibri" panose="020F0502020204030204" pitchFamily="34" charset="0"/>
              <a:ea typeface="MS PGothic" panose="020B0600070205080204" pitchFamily="34" charset="-128"/>
            </a:endParaRPr>
          </a:p>
          <a:p>
            <a:r>
              <a:rPr lang="en-US" sz="1800" dirty="0">
                <a:solidFill>
                  <a:srgbClr val="89BA17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Green</a:t>
            </a:r>
            <a:r>
              <a:rPr lang="en-US" sz="1800" dirty="0">
                <a:latin typeface="Calibri" panose="020F0502020204030204" pitchFamily="34" charset="0"/>
                <a:ea typeface="MS PGothic" panose="020B0600070205080204" pitchFamily="34" charset="-128"/>
              </a:rPr>
              <a:t>: Milestone/Project Outcome</a:t>
            </a:r>
            <a:endParaRPr lang="en-US" sz="1800" dirty="0"/>
          </a:p>
        </p:txBody>
      </p:sp>
      <p:sp>
        <p:nvSpPr>
          <p:cNvPr id="7" name="Down Arrow 6"/>
          <p:cNvSpPr/>
          <p:nvPr/>
        </p:nvSpPr>
        <p:spPr bwMode="auto">
          <a:xfrm>
            <a:off x="1056537" y="4970834"/>
            <a:ext cx="136519" cy="963039"/>
          </a:xfrm>
          <a:prstGeom prst="down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rgbClr val="007B78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2308" y="5246248"/>
            <a:ext cx="6590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Control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YPE" val="TitlePage"/>
</p:tagLst>
</file>

<file path=ppt/theme/theme1.xml><?xml version="1.0" encoding="utf-8"?>
<a:theme xmlns:a="http://schemas.openxmlformats.org/drawingml/2006/main" name="PresentationTemplate2011">
  <a:themeElements>
    <a:clrScheme name="Landscape2009 1">
      <a:dk1>
        <a:srgbClr val="58585A"/>
      </a:dk1>
      <a:lt1>
        <a:srgbClr val="FFFFFF"/>
      </a:lt1>
      <a:dk2>
        <a:srgbClr val="00285E"/>
      </a:dk2>
      <a:lt2>
        <a:srgbClr val="B1B3B4"/>
      </a:lt2>
      <a:accent1>
        <a:srgbClr val="89BA17"/>
      </a:accent1>
      <a:accent2>
        <a:srgbClr val="F08A00"/>
      </a:accent2>
      <a:accent3>
        <a:srgbClr val="FFFFFF"/>
      </a:accent3>
      <a:accent4>
        <a:srgbClr val="4A4A4C"/>
      </a:accent4>
      <a:accent5>
        <a:srgbClr val="C4D9AB"/>
      </a:accent5>
      <a:accent6>
        <a:srgbClr val="D97D00"/>
      </a:accent6>
      <a:hlink>
        <a:srgbClr val="00A9D4"/>
      </a:hlink>
      <a:folHlink>
        <a:srgbClr val="00625F"/>
      </a:folHlink>
    </a:clrScheme>
    <a:fontScheme name="Landscape2009">
      <a:majorFont>
        <a:latin typeface="Ericsson Capital T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72000" tIns="45720" rIns="7200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72000" tIns="45720" rIns="7200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Landscape2009 1">
        <a:dk1>
          <a:srgbClr val="58585A"/>
        </a:dk1>
        <a:lt1>
          <a:srgbClr val="FFFFFF"/>
        </a:lt1>
        <a:dk2>
          <a:srgbClr val="00285E"/>
        </a:dk2>
        <a:lt2>
          <a:srgbClr val="B1B3B4"/>
        </a:lt2>
        <a:accent1>
          <a:srgbClr val="89BA17"/>
        </a:accent1>
        <a:accent2>
          <a:srgbClr val="F08A00"/>
        </a:accent2>
        <a:accent3>
          <a:srgbClr val="FFFFFF"/>
        </a:accent3>
        <a:accent4>
          <a:srgbClr val="4A4A4C"/>
        </a:accent4>
        <a:accent5>
          <a:srgbClr val="C4D9AB"/>
        </a:accent5>
        <a:accent6>
          <a:srgbClr val="D97D00"/>
        </a:accent6>
        <a:hlink>
          <a:srgbClr val="00A9D4"/>
        </a:hlink>
        <a:folHlink>
          <a:srgbClr val="0062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9885</Words>
  <Application>WPS 演示</Application>
  <PresentationFormat>On-screen Show (4:3)</PresentationFormat>
  <Paragraphs>425</Paragraphs>
  <Slides>57</Slides>
  <Notes>58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77" baseType="lpstr">
      <vt:lpstr>Arial</vt:lpstr>
      <vt:lpstr>宋体</vt:lpstr>
      <vt:lpstr>Wingdings</vt:lpstr>
      <vt:lpstr>Ericsson Capital TT</vt:lpstr>
      <vt:lpstr>Ericsson Capital TT</vt:lpstr>
      <vt:lpstr>Calibri</vt:lpstr>
      <vt:lpstr>Wingdings-Regular</vt:lpstr>
      <vt:lpstr>MS PGothic</vt:lpstr>
      <vt:lpstr>Berlin Sans FB Demi</vt:lpstr>
      <vt:lpstr>Calibri-Bold</vt:lpstr>
      <vt:lpstr>Verdana</vt:lpstr>
      <vt:lpstr>Times New Roman</vt:lpstr>
      <vt:lpstr>Kedage</vt:lpstr>
      <vt:lpstr>微软雅黑</vt:lpstr>
      <vt:lpstr>文泉驿微米黑</vt:lpstr>
      <vt:lpstr>宋体</vt:lpstr>
      <vt:lpstr>Arial Unicode MS</vt:lpstr>
      <vt:lpstr>Webdings</vt:lpstr>
      <vt:lpstr>Trebuchet MS</vt:lpstr>
      <vt:lpstr>PresentationTemplate2011</vt:lpstr>
      <vt:lpstr>XLPM/PROPS introduction</vt:lpstr>
      <vt:lpstr>PURPOSE</vt:lpstr>
      <vt:lpstr>Content</vt:lpstr>
      <vt:lpstr>Content</vt:lpstr>
      <vt:lpstr>SITUATIONS AND LEVELS</vt:lpstr>
      <vt:lpstr>Methodology way</vt:lpstr>
      <vt:lpstr>Content</vt:lpstr>
      <vt:lpstr>Xlpm/props</vt:lpstr>
      <vt:lpstr>Xlpm structure</vt:lpstr>
      <vt:lpstr>Content</vt:lpstr>
      <vt:lpstr>Triple constraints</vt:lpstr>
      <vt:lpstr>Content</vt:lpstr>
      <vt:lpstr>Organization model</vt:lpstr>
      <vt:lpstr>ORGANIZATION MODEL</vt:lpstr>
      <vt:lpstr>responsibility</vt:lpstr>
      <vt:lpstr>ROLES</vt:lpstr>
      <vt:lpstr>ROLES</vt:lpstr>
      <vt:lpstr>ROLES</vt:lpstr>
      <vt:lpstr>ROLES</vt:lpstr>
      <vt:lpstr>ROLES</vt:lpstr>
      <vt:lpstr>ROLES</vt:lpstr>
      <vt:lpstr>ROLES</vt:lpstr>
      <vt:lpstr>CUSTOMER CHAIN</vt:lpstr>
      <vt:lpstr>Content</vt:lpstr>
      <vt:lpstr>LIFE CYCLE MODEL</vt:lpstr>
      <vt:lpstr>Project milestones</vt:lpstr>
      <vt:lpstr>Project TOLLGATE</vt:lpstr>
      <vt:lpstr>TG &amp; MS?</vt:lpstr>
      <vt:lpstr>Stakeholder influence</vt:lpstr>
      <vt:lpstr>TG APPLICATIONS</vt:lpstr>
      <vt:lpstr>Content</vt:lpstr>
      <vt:lpstr>XLPM DOCUMENTS</vt:lpstr>
      <vt:lpstr>XLPM DOCUMENTS</vt:lpstr>
      <vt:lpstr>Content</vt:lpstr>
      <vt:lpstr>ELEMENTS OF SUCCESS</vt:lpstr>
      <vt:lpstr>FROM NEED TO RESULT</vt:lpstr>
      <vt:lpstr>Project order</vt:lpstr>
      <vt:lpstr>Work model</vt:lpstr>
      <vt:lpstr>Agile approach in/on prj.</vt:lpstr>
      <vt:lpstr>Content</vt:lpstr>
      <vt:lpstr>Human perspective</vt:lpstr>
      <vt:lpstr>Content</vt:lpstr>
      <vt:lpstr>PM KNOWLEDGE Areas</vt:lpstr>
      <vt:lpstr>INTEGRATION MGMT.</vt:lpstr>
      <vt:lpstr>stakeholder MGMT.</vt:lpstr>
      <vt:lpstr>value MGMT.</vt:lpstr>
      <vt:lpstr>communication MGMT.</vt:lpstr>
      <vt:lpstr>scope MGMT.</vt:lpstr>
      <vt:lpstr>quality MGMT.</vt:lpstr>
      <vt:lpstr>Project plan.</vt:lpstr>
      <vt:lpstr>Human resource MGMT.</vt:lpstr>
      <vt:lpstr>Time MGMT.</vt:lpstr>
      <vt:lpstr>Procurement MGMT.</vt:lpstr>
      <vt:lpstr>cost MGMT.</vt:lpstr>
      <vt:lpstr>risk MGMT.</vt:lpstr>
      <vt:lpstr>review</vt:lpstr>
      <vt:lpstr>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XLPM/PROPS Introduction</dc:title>
  <dc:creator>RNEA R&amp;D LTE RAN / Yiran Wang</dc:creator>
  <cp:keywords>XLPM PROPS</cp:keywords>
  <dc:description>Rev PA1</dc:description>
  <cp:lastModifiedBy>chenwx</cp:lastModifiedBy>
  <cp:revision>290</cp:revision>
  <dcterms:created xsi:type="dcterms:W3CDTF">2018-07-07T10:33:14Z</dcterms:created>
  <dcterms:modified xsi:type="dcterms:W3CDTF">2018-07-07T10:33:14Z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Type">
    <vt:lpwstr>Presentation2011</vt:lpwstr>
  </property>
  <property fmtid="{D5CDD505-2E9C-101B-9397-08002B2CF9AE}" pid="3" name="TemplateName">
    <vt:lpwstr>CXC 173 2731/1</vt:lpwstr>
  </property>
  <property fmtid="{D5CDD505-2E9C-101B-9397-08002B2CF9AE}" pid="4" name="TemplateVersion">
    <vt:lpwstr>R1A</vt:lpwstr>
  </property>
  <property fmtid="{D5CDD505-2E9C-101B-9397-08002B2CF9AE}" pid="5" name="EmbeddedFonts">
    <vt:bool>true</vt:bool>
  </property>
  <property fmtid="{D5CDD505-2E9C-101B-9397-08002B2CF9AE}" pid="6" name="PackageNo">
    <vt:lpwstr>LXA 119 603</vt:lpwstr>
  </property>
  <property fmtid="{D5CDD505-2E9C-101B-9397-08002B2CF9AE}" pid="7" name="PackageVersion">
    <vt:lpwstr>R5C</vt:lpwstr>
  </property>
  <property fmtid="{D5CDD505-2E9C-101B-9397-08002B2CF9AE}" pid="8" name="FooterType">
    <vt:lpwstr>PresTemp</vt:lpwstr>
  </property>
  <property fmtid="{D5CDD505-2E9C-101B-9397-08002B2CF9AE}" pid="9" name="UsedFont">
    <vt:lpwstr>Ericsson Capital TT</vt:lpwstr>
  </property>
  <property fmtid="{D5CDD505-2E9C-101B-9397-08002B2CF9AE}" pid="10" name="x">
    <vt:lpwstr>1</vt:lpwstr>
  </property>
  <property fmtid="{D5CDD505-2E9C-101B-9397-08002B2CF9AE}" pid="11" name="White">
    <vt:bool>true</vt:bool>
  </property>
  <property fmtid="{D5CDD505-2E9C-101B-9397-08002B2CF9AE}" pid="12" name="chkMetaData">
    <vt:bool>false</vt:bool>
  </property>
  <property fmtid="{D5CDD505-2E9C-101B-9397-08002B2CF9AE}" pid="13" name="chkTaglines">
    <vt:bool>false</vt:bool>
  </property>
  <property fmtid="{D5CDD505-2E9C-101B-9397-08002B2CF9AE}" pid="14" name="SecurityClass">
    <vt:lpwstr>Ericsson Internal</vt:lpwstr>
  </property>
  <property fmtid="{D5CDD505-2E9C-101B-9397-08002B2CF9AE}" pid="15" name="txtConfLabel">
    <vt:lpwstr>Ericsson Internal</vt:lpwstr>
  </property>
  <property fmtid="{D5CDD505-2E9C-101B-9397-08002B2CF9AE}" pid="16" name="optUseConfClass">
    <vt:bool>true</vt:bool>
  </property>
  <property fmtid="{D5CDD505-2E9C-101B-9397-08002B2CF9AE}" pid="17" name="optUseConfLabel">
    <vt:bool>false</vt:bool>
  </property>
  <property fmtid="{D5CDD505-2E9C-101B-9397-08002B2CF9AE}" pid="18" name="optFooterCVLDocNo">
    <vt:bool>true</vt:bool>
  </property>
  <property fmtid="{D5CDD505-2E9C-101B-9397-08002B2CF9AE}" pid="19" name="optFooterCVLCopyright">
    <vt:bool>false</vt:bool>
  </property>
  <property fmtid="{D5CDD505-2E9C-101B-9397-08002B2CF9AE}" pid="20" name="optEnterText1">
    <vt:bool>false</vt:bool>
  </property>
  <property fmtid="{D5CDD505-2E9C-101B-9397-08002B2CF9AE}" pid="21" name="optFooterCVLConfLabel">
    <vt:bool>true</vt:bool>
  </property>
  <property fmtid="{D5CDD505-2E9C-101B-9397-08002B2CF9AE}" pid="22" name="optEnterText2">
    <vt:bool>false</vt:bool>
  </property>
  <property fmtid="{D5CDD505-2E9C-101B-9397-08002B2CF9AE}" pid="23" name="optFooterCVLTitle">
    <vt:bool>true</vt:bool>
  </property>
  <property fmtid="{D5CDD505-2E9C-101B-9397-08002B2CF9AE}" pid="24" name="optFooterCVLPrep">
    <vt:bool>false</vt:bool>
  </property>
  <property fmtid="{D5CDD505-2E9C-101B-9397-08002B2CF9AE}" pid="25" name="optEnterText3">
    <vt:bool>false</vt:bool>
  </property>
  <property fmtid="{D5CDD505-2E9C-101B-9397-08002B2CF9AE}" pid="26" name="optFooterCVLDate">
    <vt:bool>true</vt:bool>
  </property>
  <property fmtid="{D5CDD505-2E9C-101B-9397-08002B2CF9AE}" pid="27" name="optEnterText4">
    <vt:bool>false</vt:bool>
  </property>
  <property fmtid="{D5CDD505-2E9C-101B-9397-08002B2CF9AE}" pid="28" name="LeftFooterField">
    <vt:lpwstr/>
  </property>
  <property fmtid="{D5CDD505-2E9C-101B-9397-08002B2CF9AE}" pid="29" name="MiddleFooterField">
    <vt:lpwstr>Ericsson Internal</vt:lpwstr>
  </property>
  <property fmtid="{D5CDD505-2E9C-101B-9397-08002B2CF9AE}" pid="30" name="RightFooterField">
    <vt:lpwstr>XLPM/PROPS Introduction</vt:lpwstr>
  </property>
  <property fmtid="{D5CDD505-2E9C-101B-9397-08002B2CF9AE}" pid="31" name="RightFooterField2">
    <vt:lpwstr>2017-03-04</vt:lpwstr>
  </property>
  <property fmtid="{D5CDD505-2E9C-101B-9397-08002B2CF9AE}" pid="32" name="TotalNumb">
    <vt:bool>false</vt:bool>
  </property>
  <property fmtid="{D5CDD505-2E9C-101B-9397-08002B2CF9AE}" pid="33" name="Pages">
    <vt:bool>true</vt:bool>
  </property>
  <property fmtid="{D5CDD505-2E9C-101B-9397-08002B2CF9AE}" pid="34" name="DocumentType2">
    <vt:lpwstr>Presentation2011</vt:lpwstr>
  </property>
  <property fmtid="{D5CDD505-2E9C-101B-9397-08002B2CF9AE}" pid="35" name="TemplateName2">
    <vt:lpwstr>CXC 173 2731/1</vt:lpwstr>
  </property>
  <property fmtid="{D5CDD505-2E9C-101B-9397-08002B2CF9AE}" pid="36" name="TemplateVersion2">
    <vt:lpwstr>R1A</vt:lpwstr>
  </property>
  <property fmtid="{D5CDD505-2E9C-101B-9397-08002B2CF9AE}" pid="37" name="Prepared">
    <vt:lpwstr>RNEA R&amp;D LTE RAN / Yiran Wang</vt:lpwstr>
  </property>
  <property fmtid="{D5CDD505-2E9C-101B-9397-08002B2CF9AE}" pid="38" name="ApprovedBy">
    <vt:lpwstr/>
  </property>
  <property fmtid="{D5CDD505-2E9C-101B-9397-08002B2CF9AE}" pid="39" name="DocNo">
    <vt:lpwstr/>
  </property>
  <property fmtid="{D5CDD505-2E9C-101B-9397-08002B2CF9AE}" pid="40" name="Checked">
    <vt:lpwstr/>
  </property>
  <property fmtid="{D5CDD505-2E9C-101B-9397-08002B2CF9AE}" pid="41" name="Revision">
    <vt:lpwstr>PA1</vt:lpwstr>
  </property>
  <property fmtid="{D5CDD505-2E9C-101B-9397-08002B2CF9AE}" pid="42" name="DocName">
    <vt:lpwstr>OFFICE DOCUMENT</vt:lpwstr>
  </property>
  <property fmtid="{D5CDD505-2E9C-101B-9397-08002B2CF9AE}" pid="43" name="Title">
    <vt:lpwstr>XLPM/PROPS Introduction</vt:lpwstr>
  </property>
  <property fmtid="{D5CDD505-2E9C-101B-9397-08002B2CF9AE}" pid="44" name="Date">
    <vt:lpwstr>2017-03-04</vt:lpwstr>
  </property>
  <property fmtid="{D5CDD505-2E9C-101B-9397-08002B2CF9AE}" pid="45" name="Reference">
    <vt:lpwstr/>
  </property>
  <property fmtid="{D5CDD505-2E9C-101B-9397-08002B2CF9AE}" pid="46" name="Keyword">
    <vt:lpwstr>XLPM PROPS</vt:lpwstr>
  </property>
  <property fmtid="{D5CDD505-2E9C-101B-9397-08002B2CF9AE}" pid="47" name="UpdateProcess">
    <vt:lpwstr>End</vt:lpwstr>
  </property>
  <property fmtid="{D5CDD505-2E9C-101B-9397-08002B2CF9AE}" pid="48" name="ContentTypeId">
    <vt:lpwstr>0x010100BB337192E63E44A7A744CE7393F41F4E00E8CDDC0DDB6B2142B40756C5041185A3</vt:lpwstr>
  </property>
  <property fmtid="{D5CDD505-2E9C-101B-9397-08002B2CF9AE}" pid="49" name="TaxKeyword">
    <vt:lpwstr>9;#XLPM PROPS|8fde2bdb-e9b1-4ae1-941d-ffd545ec3553</vt:lpwstr>
  </property>
  <property fmtid="{D5CDD505-2E9C-101B-9397-08002B2CF9AE}" pid="50" name="_dlc_DocIdItemGuid">
    <vt:lpwstr>b4578649-5da1-407c-93fc-84e9fff4dbaa</vt:lpwstr>
  </property>
  <property fmtid="{D5CDD505-2E9C-101B-9397-08002B2CF9AE}" pid="51" name="EriCOLLCategory">
    <vt:lpwstr>1;#Development|053fcc88-ab49-4f69-87df-fc64cb0bf305</vt:lpwstr>
  </property>
  <property fmtid="{D5CDD505-2E9C-101B-9397-08002B2CF9AE}" pid="52" name="EriCOLLCountry">
    <vt:lpwstr/>
  </property>
  <property fmtid="{D5CDD505-2E9C-101B-9397-08002B2CF9AE}" pid="53" name="EriCOLLCompetence">
    <vt:lpwstr/>
  </property>
  <property fmtid="{D5CDD505-2E9C-101B-9397-08002B2CF9AE}" pid="54" name="EriCOLLOrganizationUnit">
    <vt:lpwstr>2;#Operational Structure|681fe37a-fb0c-47e6-b4ad-d0a4183d8377</vt:lpwstr>
  </property>
  <property fmtid="{D5CDD505-2E9C-101B-9397-08002B2CF9AE}" pid="55" name="EriCOLLCustomer">
    <vt:lpwstr/>
  </property>
  <property fmtid="{D5CDD505-2E9C-101B-9397-08002B2CF9AE}" pid="56" name="EriCOLLProducts">
    <vt:lpwstr/>
  </property>
  <property fmtid="{D5CDD505-2E9C-101B-9397-08002B2CF9AE}" pid="57" name="EriCOLLProjects">
    <vt:lpwstr/>
  </property>
  <property fmtid="{D5CDD505-2E9C-101B-9397-08002B2CF9AE}" pid="58" name="EriCOLLProcess">
    <vt:lpwstr/>
  </property>
  <property fmtid="{D5CDD505-2E9C-101B-9397-08002B2CF9AE}" pid="59" name="KSOProductBuildVer">
    <vt:lpwstr>2052-10.1.0.6634</vt:lpwstr>
  </property>
</Properties>
</file>

<file path=docProps/thumbnail.jpeg>
</file>